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8200524690319466E-2"/>
          <c:y val="3.0581769456364719E-2"/>
          <c:w val="0.95227603513945935"/>
          <c:h val="0.725096161823750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2BE-4583-AB5C-2A5EAD9550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82BE-4583-AB5C-2A5EAD955064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2BE-4583-AB5C-2A5EAD9550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Хорошее материальное положение</c:v>
                </c:pt>
                <c:pt idx="1">
                  <c:v>Среднее материальное положение</c:v>
                </c:pt>
                <c:pt idx="2">
                  <c:v>Плохое материальное положение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0.307</c:v>
                </c:pt>
                <c:pt idx="1">
                  <c:v>0.58299999999999996</c:v>
                </c:pt>
                <c:pt idx="2">
                  <c:v>0.10199999999999999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BE-4583-AB5C-2A5EAD955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682329373587946E-2"/>
          <c:y val="0.74733744870110652"/>
          <c:w val="0.94635324171949065"/>
          <c:h val="0.24710222957955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Достаток в семье</c:v>
                </c:pt>
                <c:pt idx="1">
                  <c:v>Возможность не экономить</c:v>
                </c:pt>
                <c:pt idx="2">
                  <c:v>Уверенность в завтрашнем дне</c:v>
                </c:pt>
                <c:pt idx="3">
                  <c:v>Хорошее здоровье</c:v>
                </c:pt>
                <c:pt idx="4">
                  <c:v>Жилищные условия</c:v>
                </c:pt>
                <c:pt idx="5">
                  <c:v>Возможность отдыха (отпуска)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0.59</c:v>
                </c:pt>
                <c:pt idx="1">
                  <c:v>0.56000000000000005</c:v>
                </c:pt>
                <c:pt idx="2">
                  <c:v>0.45</c:v>
                </c:pt>
                <c:pt idx="3">
                  <c:v>0.44</c:v>
                </c:pt>
                <c:pt idx="4">
                  <c:v>0.42</c:v>
                </c:pt>
                <c:pt idx="5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A-4803-A03A-8BB8506141F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Достаток в семье</c:v>
                </c:pt>
                <c:pt idx="1">
                  <c:v>Возможность не экономить</c:v>
                </c:pt>
                <c:pt idx="2">
                  <c:v>Уверенность в завтрашнем дне</c:v>
                </c:pt>
                <c:pt idx="3">
                  <c:v>Хорошее здоровье</c:v>
                </c:pt>
                <c:pt idx="4">
                  <c:v>Жилищные условия</c:v>
                </c:pt>
                <c:pt idx="5">
                  <c:v>Возможность отдыха (отпуска)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A-4803-A03A-8BB8506141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67379999"/>
        <c:axId val="1867380831"/>
      </c:barChart>
      <c:catAx>
        <c:axId val="1867379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7380831"/>
        <c:crosses val="autoZero"/>
        <c:auto val="1"/>
        <c:lblAlgn val="ctr"/>
        <c:lblOffset val="100"/>
        <c:noMultiLvlLbl val="0"/>
      </c:catAx>
      <c:valAx>
        <c:axId val="18673808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867379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Основная форма семьи 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02F-4DB0-9587-0ACAD9A47D8F}"/>
              </c:ext>
            </c:extLst>
          </c:dPt>
          <c:dPt>
            <c:idx val="1"/>
            <c:bubble3D val="0"/>
            <c:spPr>
              <a:solidFill>
                <a:srgbClr val="CC66FF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C02F-4DB0-9587-0ACAD9A47D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Брак мужчины и женщины</c:v>
                </c:pt>
                <c:pt idx="1">
                  <c:v>Другое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0.87</c:v>
                </c:pt>
                <c:pt idx="1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2F-4DB0-9587-0ACAD9A47D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790214786478724"/>
          <c:y val="0.79736606531317011"/>
          <c:w val="0.73570717242597472"/>
          <c:h val="6.8725162599601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0" baseline="0" dirty="0" smtClean="0">
                <a:solidFill>
                  <a:schemeClr val="bg1"/>
                </a:solidFill>
              </a:rPr>
              <a:t>Доверие к СМИ</a:t>
            </a:r>
            <a:endParaRPr lang="ru-RU" sz="2000" b="1" i="0" baseline="0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Государственные СМИ</c:v>
                </c:pt>
                <c:pt idx="1">
                  <c:v>Негосударственные СМИ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0.38400000000000001</c:v>
                </c:pt>
                <c:pt idx="1">
                  <c:v>0.124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3B-46F4-86F5-03FAC49689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Государственные СМИ</c:v>
                </c:pt>
                <c:pt idx="1">
                  <c:v>Негосударственные СМИ</c:v>
                </c:pt>
              </c:strCache>
            </c:strRef>
          </c:cat>
          <c:val>
            <c:numRef>
              <c:f>Лист1!$C$2:$C$3</c:f>
              <c:numCache>
                <c:formatCode>0.00%</c:formatCode>
                <c:ptCount val="2"/>
                <c:pt idx="0">
                  <c:v>0.496</c:v>
                </c:pt>
                <c:pt idx="1">
                  <c:v>6.5000000000000002E-2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3B-46F4-86F5-03FAC49689D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85788223"/>
        <c:axId val="1985781151"/>
      </c:barChart>
      <c:catAx>
        <c:axId val="1985788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5781151"/>
        <c:crosses val="autoZero"/>
        <c:auto val="1"/>
        <c:lblAlgn val="ctr"/>
        <c:lblOffset val="100"/>
        <c:noMultiLvlLbl val="0"/>
      </c:catAx>
      <c:valAx>
        <c:axId val="198578115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5788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жить и работать в Беларуси</c:v>
                </c:pt>
                <c:pt idx="1">
                  <c:v>быть готовым в трудное время защищать свою страну</c:v>
                </c:pt>
                <c:pt idx="2">
                  <c:v>уважать государственные символы и историю Беларуси</c:v>
                </c:pt>
                <c:pt idx="3">
                  <c:v>любить белорусскую культуру и язык</c:v>
                </c:pt>
                <c:pt idx="4">
                  <c:v>вести активную деятельность на благо страны</c:v>
                </c:pt>
                <c:pt idx="5">
                  <c:v>чувствовать тесную связь с белорусам</c:v>
                </c:pt>
                <c:pt idx="6">
                  <c:v>соотносить собственные интересы с интересами белорусского государства</c:v>
                </c:pt>
              </c:strCache>
            </c:strRef>
          </c:cat>
          <c:val>
            <c:numRef>
              <c:f>Лист1!$B$2:$B$8</c:f>
              <c:numCache>
                <c:formatCode>0.00%</c:formatCode>
                <c:ptCount val="7"/>
                <c:pt idx="0" formatCode="0%">
                  <c:v>0.48</c:v>
                </c:pt>
                <c:pt idx="1">
                  <c:v>0.376</c:v>
                </c:pt>
                <c:pt idx="2">
                  <c:v>0.35699999999999998</c:v>
                </c:pt>
                <c:pt idx="3">
                  <c:v>0.35199999999999998</c:v>
                </c:pt>
                <c:pt idx="4">
                  <c:v>0.32600000000000001</c:v>
                </c:pt>
                <c:pt idx="5" formatCode="0%">
                  <c:v>0.21</c:v>
                </c:pt>
                <c:pt idx="6" formatCode="0%">
                  <c:v>0.19400000000000001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5E-41A6-986D-614D3A10C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0370463"/>
        <c:axId val="1770373375"/>
      </c:barChart>
      <c:catAx>
        <c:axId val="1770370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0373375"/>
        <c:crosses val="autoZero"/>
        <c:auto val="1"/>
        <c:lblAlgn val="ctr"/>
        <c:lblOffset val="100"/>
        <c:noMultiLvlLbl val="0"/>
      </c:catAx>
      <c:valAx>
        <c:axId val="1770373375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0370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семья</c:v>
                </c:pt>
                <c:pt idx="1">
                  <c:v>учреждения образования </c:v>
                </c:pt>
                <c:pt idx="2">
                  <c:v>СМИ</c:v>
                </c:pt>
                <c:pt idx="3">
                  <c:v>друзья, знакомые</c:v>
                </c:pt>
                <c:pt idx="4">
                  <c:v>идеологические службы</c:v>
                </c:pt>
                <c:pt idx="5">
                  <c:v>общественные объединения</c:v>
                </c:pt>
                <c:pt idx="6">
                  <c:v>профсоюзы</c:v>
                </c:pt>
                <c:pt idx="7">
                  <c:v>религиозные организации</c:v>
                </c:pt>
              </c:strCache>
            </c:strRef>
          </c:cat>
          <c:val>
            <c:numRef>
              <c:f>Лист1!$B$2:$B$9</c:f>
              <c:numCache>
                <c:formatCode>0.00%</c:formatCode>
                <c:ptCount val="8"/>
                <c:pt idx="0" formatCode="0%">
                  <c:v>0.66400000000000003</c:v>
                </c:pt>
                <c:pt idx="1">
                  <c:v>0.51100000000000001</c:v>
                </c:pt>
                <c:pt idx="2">
                  <c:v>0.38500000000000001</c:v>
                </c:pt>
                <c:pt idx="3">
                  <c:v>0.2</c:v>
                </c:pt>
                <c:pt idx="4">
                  <c:v>0.16500000000000001</c:v>
                </c:pt>
                <c:pt idx="5" formatCode="0%">
                  <c:v>0.125</c:v>
                </c:pt>
                <c:pt idx="6" formatCode="0%">
                  <c:v>9.5000000000000001E-2</c:v>
                </c:pt>
                <c:pt idx="7" formatCode="0%">
                  <c:v>5.5E-2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5E-41A6-986D-614D3A10C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0370463"/>
        <c:axId val="1770373375"/>
      </c:barChart>
      <c:catAx>
        <c:axId val="1770370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0373375"/>
        <c:crosses val="autoZero"/>
        <c:auto val="1"/>
        <c:lblAlgn val="ctr"/>
        <c:lblOffset val="100"/>
        <c:noMultiLvlLbl val="0"/>
      </c:catAx>
      <c:valAx>
        <c:axId val="1770373375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0370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86925-D938-430F-B56A-F8BF5F2306FA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FC360-40FF-410D-82A8-CDD0592A7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636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D9B9-AFF1-4C4D-8C03-7FECAC2A76A0}" type="datetime1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6425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B19CC-9518-4EAA-AEFE-6360DCFFFF16}" type="datetime1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51092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199D-BC0B-4EDC-A1C9-5330BC8DC694}" type="datetime1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50430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1422-0D29-40E9-8116-FAEFAB1BF877}" type="datetime1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4462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85378-5479-433B-A076-6B774A45122E}" type="datetime1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1434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A807-6F9D-4BF4-845D-593210206949}" type="datetime1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5039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46872-24C6-401B-B82E-A2890BB0BE40}" type="datetime1">
              <a:rPr lang="ru-RU" smtClean="0"/>
              <a:t>12.04.2023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03415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669BD-D065-4E60-9D90-5251FBBF295A}" type="datetime1">
              <a:rPr lang="ru-RU" smtClean="0"/>
              <a:t>12.04.2023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8686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5741-6EE3-4237-AB1C-D53FBF43086D}" type="datetime1">
              <a:rPr lang="ru-RU" smtClean="0"/>
              <a:t>12.04.2023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354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AF58-6FB1-4E77-B699-8DBF3E2216B6}" type="datetime1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85037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71D9-58A1-42B1-B218-74D05E68A279}" type="datetime1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19533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8ABB-D265-4AC7-B8A3-59095FBF5687}" type="datetime1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86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7444" y="-49874"/>
            <a:ext cx="11017112" cy="2695001"/>
          </a:xfrm>
        </p:spPr>
        <p:txBody>
          <a:bodyPr>
            <a:noAutofit/>
          </a:bodyPr>
          <a:lstStyle/>
          <a:p>
            <a:r>
              <a:rPr lang="ru-RU" sz="44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КЛЮЧЕВЫЕ АСПЕКТЫ ПОСЛАНИЯ </a:t>
            </a:r>
            <a:br>
              <a:rPr lang="ru-RU" sz="44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</a:br>
            <a:r>
              <a:rPr lang="ru-RU" sz="44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ПРЕЗИДЕНТА РЕСПУБЛИКИ БЕЛАРУСЬ А.Г.ЛУКАШЕНКО БЕЛОРУССКОМУ НАРОДУ И НАЦИОНАЛЬНОМУ СОБРАНИЮ </a:t>
            </a:r>
            <a:br>
              <a:rPr lang="ru-RU" sz="44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</a:br>
            <a:r>
              <a:rPr lang="ru-RU" sz="4400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   РЕСПУБЛИКИ </a:t>
            </a:r>
            <a:r>
              <a:rPr lang="ru-RU" sz="44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БЕЛАРУСЬ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4" r="93573" b="8176"/>
          <a:stretch/>
        </p:blipFill>
        <p:spPr>
          <a:xfrm>
            <a:off x="-8626" y="-8627"/>
            <a:ext cx="587444" cy="6866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4" r="93573" b="8176"/>
          <a:stretch/>
        </p:blipFill>
        <p:spPr>
          <a:xfrm>
            <a:off x="11604556" y="1"/>
            <a:ext cx="587444" cy="6866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3" b="7639"/>
          <a:stretch/>
        </p:blipFill>
        <p:spPr>
          <a:xfrm>
            <a:off x="2342462" y="2645127"/>
            <a:ext cx="7489824" cy="40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5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29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10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Историческая память и национальные традиции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9887" y="879185"/>
            <a:ext cx="10674915" cy="6919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Государственная символика Беларуси – это своего рода хранитель исторической памяти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9888" y="1779948"/>
            <a:ext cx="4731328" cy="255098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”И тот факт, что государственных символов </a:t>
            </a:r>
          </a:p>
          <a:p>
            <a:pPr algn="ctr"/>
            <a:r>
              <a:rPr lang="ru-RU" sz="2400" dirty="0" smtClean="0"/>
              <a:t>у нас три: герб, флаг и гимн, </a:t>
            </a:r>
            <a:br>
              <a:rPr lang="ru-RU" sz="2400" dirty="0" smtClean="0"/>
            </a:br>
            <a:r>
              <a:rPr lang="ru-RU" sz="2400" dirty="0" smtClean="0"/>
              <a:t>а государственный праздник посвящен только двум, наверное, это неправильно. Надо исправить эти недостатки“</a:t>
            </a:r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48" y="2041849"/>
            <a:ext cx="1626892" cy="158987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2" r="1052" b="14146"/>
          <a:stretch/>
        </p:blipFill>
        <p:spPr>
          <a:xfrm>
            <a:off x="7280640" y="1954381"/>
            <a:ext cx="2487272" cy="175478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394694" y="530117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925501" y="4395014"/>
            <a:ext cx="3902214" cy="232646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Время ставит новые задачи. Мало беречь </a:t>
            </a:r>
            <a:br>
              <a:rPr lang="ru-RU" sz="2400" dirty="0" smtClean="0"/>
            </a:br>
            <a:r>
              <a:rPr lang="ru-RU" sz="2400" dirty="0" smtClean="0"/>
              <a:t>и возрождать. Актуальным стал вопрос о поэтапном культурном ”</a:t>
            </a:r>
            <a:r>
              <a:rPr lang="ru-RU" sz="2400" dirty="0" err="1" smtClean="0"/>
              <a:t>импортозамещении</a:t>
            </a:r>
            <a:r>
              <a:rPr lang="ru-RU" sz="2400" dirty="0" smtClean="0"/>
              <a:t>“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29888" y="4395014"/>
            <a:ext cx="4731328" cy="232646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Надо активней продвигать свои традиции, свои символы, своих артистов, художников и так далее. Тем более что спрос на отечественное, на родное растет</a:t>
            </a:r>
          </a:p>
        </p:txBody>
      </p:sp>
      <p:cxnSp>
        <p:nvCxnSpPr>
          <p:cNvPr id="17" name="Прямая со стрелкой 16"/>
          <p:cNvCxnSpPr>
            <a:stCxn id="14" idx="1"/>
            <a:endCxn id="15" idx="3"/>
          </p:cNvCxnSpPr>
          <p:nvPr/>
        </p:nvCxnSpPr>
        <p:spPr>
          <a:xfrm flipH="1">
            <a:off x="5561216" y="5558245"/>
            <a:ext cx="136428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6" t="-182"/>
          <a:stretch/>
        </p:blipFill>
        <p:spPr>
          <a:xfrm>
            <a:off x="9801050" y="1834798"/>
            <a:ext cx="1631421" cy="212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56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11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Экономика и развитие страны в </a:t>
            </a:r>
            <a:r>
              <a:rPr lang="ru-RU" b="1" dirty="0" err="1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санкционных</a:t>
            </a:r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 условиях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9887" y="879185"/>
            <a:ext cx="10674915" cy="6919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Фундаментом нашей государственной политики является социально ориентированная экономика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1709854"/>
            <a:ext cx="10674915" cy="6919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 всем показателям, характеризующим социальное неравенство,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Беларусь </a:t>
            </a:r>
            <a:r>
              <a:rPr lang="ru-RU" sz="2400" dirty="0" smtClean="0"/>
              <a:t>относится к наиболее благополучным странам.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38200" y="2569874"/>
            <a:ext cx="2912533" cy="119579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внешнеторговое сальдо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30496" y="2571719"/>
            <a:ext cx="2827713" cy="119579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4,3 млрд долларов США </a:t>
            </a:r>
          </a:p>
        </p:txBody>
      </p:sp>
      <p:cxnSp>
        <p:nvCxnSpPr>
          <p:cNvPr id="12" name="Прямая со стрелкой 11"/>
          <p:cNvCxnSpPr>
            <a:endCxn id="10" idx="1"/>
          </p:cNvCxnSpPr>
          <p:nvPr/>
        </p:nvCxnSpPr>
        <p:spPr>
          <a:xfrm>
            <a:off x="3750733" y="3167769"/>
            <a:ext cx="879763" cy="18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838200" y="4033733"/>
            <a:ext cx="2912533" cy="119579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продовольственный экспорт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30496" y="4035578"/>
            <a:ext cx="2827713" cy="119579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свыше 8 млрд долларов США</a:t>
            </a:r>
          </a:p>
        </p:txBody>
      </p:sp>
      <p:cxnSp>
        <p:nvCxnSpPr>
          <p:cNvPr id="15" name="Прямая со стрелкой 14"/>
          <p:cNvCxnSpPr>
            <a:endCxn id="14" idx="1"/>
          </p:cNvCxnSpPr>
          <p:nvPr/>
        </p:nvCxnSpPr>
        <p:spPr>
          <a:xfrm>
            <a:off x="3750733" y="4631628"/>
            <a:ext cx="879763" cy="18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7610901" y="2569875"/>
            <a:ext cx="3902214" cy="26596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”Текущий год – это медиана пятилетней программы. </a:t>
            </a:r>
            <a:br>
              <a:rPr lang="ru-RU" sz="2400" dirty="0" smtClean="0"/>
            </a:br>
            <a:r>
              <a:rPr lang="ru-RU" sz="2400" dirty="0" smtClean="0"/>
              <a:t>В этот год мы должны выполнить все, что наметили, сработать так же, </a:t>
            </a:r>
          </a:p>
          <a:p>
            <a:pPr algn="ctr"/>
            <a:r>
              <a:rPr lang="ru-RU" sz="2400" dirty="0" smtClean="0"/>
              <a:t>а может, и лучше, чем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 smtClean="0"/>
              <a:t>прошлом году“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38200" y="5479614"/>
            <a:ext cx="10674915" cy="6919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”Ежегодно рост в промышленности необходимо держать на уровне успешного 2021 года – 105 – 107%“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5094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12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Экономика и развитие страны в </a:t>
            </a:r>
            <a:r>
              <a:rPr lang="ru-RU" b="1" dirty="0" err="1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санкционных</a:t>
            </a:r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 условиях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6635" y="879185"/>
            <a:ext cx="10674915" cy="81150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Основная задача – обеспечить рост ВВП около 4%. </a:t>
            </a:r>
          </a:p>
          <a:p>
            <a:pPr algn="ctr"/>
            <a:r>
              <a:rPr lang="ru-RU" sz="2400" u="sng" dirty="0" smtClean="0"/>
              <a:t>Для этого необходимо:</a:t>
            </a:r>
            <a:endParaRPr lang="ru-RU" sz="2400" u="sng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96635" y="1847914"/>
            <a:ext cx="5047212" cy="107947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1. Инициатива и активные действия;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96635" y="3084619"/>
            <a:ext cx="5047212" cy="10850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2. Место науки в развитии страны должно быть более заметным;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96635" y="4326944"/>
            <a:ext cx="5047212" cy="10850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3. </a:t>
            </a:r>
            <a:r>
              <a:rPr lang="ru-RU" sz="2400" dirty="0" err="1" smtClean="0"/>
              <a:t>Импортозамещение</a:t>
            </a:r>
            <a:r>
              <a:rPr lang="ru-RU" sz="2400" dirty="0" smtClean="0"/>
              <a:t> и повышение доли инновационного производства;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424338" y="1847914"/>
            <a:ext cx="5047212" cy="107947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4. </a:t>
            </a:r>
            <a:r>
              <a:rPr lang="ru-RU" sz="2400" dirty="0"/>
              <a:t>Б</a:t>
            </a:r>
            <a:r>
              <a:rPr lang="ru-RU" sz="2400" dirty="0" smtClean="0"/>
              <a:t>ольше внимания следует уделять выполнению экономических программ Союзного государства;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24338" y="3084619"/>
            <a:ext cx="5047212" cy="10850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5. Масштабная </a:t>
            </a:r>
            <a:r>
              <a:rPr lang="ru-RU" sz="2400" dirty="0" err="1" smtClean="0"/>
              <a:t>цифровизация</a:t>
            </a:r>
            <a:r>
              <a:rPr lang="ru-RU" sz="2400" dirty="0" smtClean="0"/>
              <a:t>;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24338" y="4326944"/>
            <a:ext cx="5047212" cy="10850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6. Нужно серьезно вкладываться </a:t>
            </a:r>
            <a:br>
              <a:rPr lang="ru-RU" sz="2400" dirty="0" smtClean="0"/>
            </a:br>
            <a:r>
              <a:rPr lang="ru-RU" sz="2400" dirty="0" smtClean="0"/>
              <a:t>в производство;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610486" y="5619816"/>
            <a:ext cx="5047212" cy="10850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7. Сохранить набранный темп развития инженерно-транспортной инфраструктуры.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52202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13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9887" y="879185"/>
            <a:ext cx="10674915" cy="6919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Народ – единственный источник государственной власти и носитель суверенитета.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29888" y="1779948"/>
            <a:ext cx="4731328" cy="457640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Беларусь идет своей дорогой, пытается поддержать свой народ, своих трудящихся людей. Президент убежден, что мы должны создать общество справедливости. ”Хорошо учился, закончил вуз или не закончил, руки золотые, хороший специалист – у нас есть место, где можно заработать…Зарплата должна быть заработана. Это справедливый подход“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49579145"/>
              </p:ext>
            </p:extLst>
          </p:nvPr>
        </p:nvGraphicFramePr>
        <p:xfrm>
          <a:off x="5650301" y="1692813"/>
          <a:ext cx="5854501" cy="4568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561216" y="6211669"/>
            <a:ext cx="585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По результатам опроса, проведенного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Институтом социологии НАН Беларуси в феврале 2022 г.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54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29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14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0484" y="1121489"/>
            <a:ext cx="10674915" cy="5113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Особое внимание в Беларуси уделяется пожилым гражданам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0481" y="1913551"/>
            <a:ext cx="5208607" cy="11668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Пенсии повышались трижды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26874" y="1921944"/>
            <a:ext cx="5189899" cy="11584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Заработала программа накоплений на пенсию с государственной поддержкой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2250" y="3663791"/>
            <a:ext cx="10674915" cy="5113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”Рост доходов в этом году должен превысить 4% в реальном выражении“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69189" y="4551594"/>
            <a:ext cx="5208607" cy="14983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Приняты жесткие решения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по </a:t>
            </a:r>
            <a:r>
              <a:rPr lang="ru-RU" sz="2400" dirty="0" smtClean="0"/>
              <a:t>регулированию цен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46088" y="4551595"/>
            <a:ext cx="4970685" cy="14983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Не планируется повышать платежи для населения более чем </a:t>
            </a:r>
            <a:br>
              <a:rPr lang="ru-RU" sz="2400" dirty="0" smtClean="0"/>
            </a:br>
            <a:r>
              <a:rPr lang="ru-RU" sz="2400" dirty="0" smtClean="0"/>
              <a:t>на 5 долларов США в эквиваленте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29183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29"/>
            <a:ext cx="12192000" cy="6863329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8542" y="5573453"/>
            <a:ext cx="10674915" cy="120534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Результаты опроса, проведенного Институтом социологии НАН Беларуси </a:t>
            </a:r>
            <a:br>
              <a:rPr lang="ru-RU" sz="2400" dirty="0" smtClean="0"/>
            </a:br>
            <a:r>
              <a:rPr lang="ru-RU" sz="2400" dirty="0" smtClean="0"/>
              <a:t>в феврале 2022 г., показали, что жителей республики в целом устраивают условия проживания в своих населенных пунктах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66855" y="869216"/>
            <a:ext cx="9865123" cy="6270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наличие аптек и аптечных киосков 90,6% 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66855" y="1819850"/>
            <a:ext cx="9673931" cy="6270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работа объектов торговли 88,7%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66855" y="2766231"/>
            <a:ext cx="9540928" cy="6270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охрана общественного порядка 86,2%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66855" y="3712612"/>
            <a:ext cx="9316483" cy="6270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функционирование объектов банковской сферы  81,4%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66855" y="4657455"/>
            <a:ext cx="8834345" cy="6270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общественный транспорт </a:t>
            </a:r>
            <a:r>
              <a:rPr lang="ru-RU" sz="2400" dirty="0" smtClean="0"/>
              <a:t>73,4%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81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5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16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0010" y="859344"/>
            <a:ext cx="10683227" cy="63930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Особое внимание на недопущение </a:t>
            </a:r>
            <a:r>
              <a:rPr lang="ru-RU" sz="2400" dirty="0" err="1" smtClean="0"/>
              <a:t>гиперцентрализации</a:t>
            </a:r>
            <a:r>
              <a:rPr lang="ru-RU" sz="2400" dirty="0" smtClean="0"/>
              <a:t> и стягивания всех ресурсов в </a:t>
            </a:r>
            <a:r>
              <a:rPr lang="ru-RU" sz="2400" dirty="0" err="1" smtClean="0"/>
              <a:t>г.Минск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0010" y="1779948"/>
            <a:ext cx="4880956" cy="18738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”Мы давно и много говорим </a:t>
            </a:r>
            <a:br>
              <a:rPr lang="ru-RU" sz="2400" dirty="0" smtClean="0"/>
            </a:br>
            <a:r>
              <a:rPr lang="ru-RU" sz="2400" dirty="0" smtClean="0"/>
              <a:t>о </a:t>
            </a:r>
            <a:r>
              <a:rPr lang="ru-RU" sz="2400" dirty="0" err="1" smtClean="0"/>
              <a:t>деурбанизации</a:t>
            </a:r>
            <a:r>
              <a:rPr lang="ru-RU" sz="2400" dirty="0" smtClean="0"/>
              <a:t>, создании комфортных условий для жизни в сельской местности“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90593" y="1779947"/>
            <a:ext cx="4872644" cy="187385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Реализация в текущей пятилетке принципа ”один район – один проект“ призвана способствовать созданию новых рабочих мест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 </a:t>
            </a:r>
            <a:r>
              <a:rPr lang="ru-RU" sz="2400" dirty="0" smtClean="0"/>
              <a:t>занятости </a:t>
            </a:r>
            <a:r>
              <a:rPr lang="ru-RU" sz="2400" dirty="0" smtClean="0"/>
              <a:t>населения</a:t>
            </a:r>
            <a:endParaRPr lang="ru-RU" sz="2400" dirty="0" smtClean="0"/>
          </a:p>
        </p:txBody>
      </p:sp>
      <p:cxnSp>
        <p:nvCxnSpPr>
          <p:cNvPr id="11" name="Прямая со стрелкой 10"/>
          <p:cNvCxnSpPr>
            <a:stCxn id="8" idx="3"/>
            <a:endCxn id="9" idx="1"/>
          </p:cNvCxnSpPr>
          <p:nvPr/>
        </p:nvCxnSpPr>
        <p:spPr>
          <a:xfrm>
            <a:off x="5660966" y="2716875"/>
            <a:ext cx="92962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780010" y="3931947"/>
            <a:ext cx="10683227" cy="100220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”Правительство должно выработать концептуальные направления государственной политики регионального развития“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80010" y="5212294"/>
            <a:ext cx="10683227" cy="114405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Что касается </a:t>
            </a:r>
            <a:r>
              <a:rPr lang="ru-RU" sz="2400" dirty="0" err="1" smtClean="0"/>
              <a:t>закрепляемости</a:t>
            </a:r>
            <a:r>
              <a:rPr lang="ru-RU" sz="2400" dirty="0" smtClean="0"/>
              <a:t> кадров, то планируется строить арендное жилье </a:t>
            </a:r>
            <a:br>
              <a:rPr lang="ru-RU" sz="2400" dirty="0" smtClean="0"/>
            </a:br>
            <a:r>
              <a:rPr lang="ru-RU" sz="2400" dirty="0" smtClean="0"/>
              <a:t>и предоставлять право на его выкуп по истечении определенного срока, </a:t>
            </a:r>
            <a:br>
              <a:rPr lang="ru-RU" sz="2400" dirty="0" smtClean="0"/>
            </a:br>
            <a:r>
              <a:rPr lang="ru-RU" sz="2400" dirty="0" smtClean="0"/>
              <a:t>но при соблюдении жесточайших условий.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8695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17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0010" y="859345"/>
            <a:ext cx="10683227" cy="46238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Вопросы здоровья нации и семейных ценностей.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0010" y="1545069"/>
            <a:ext cx="2561705" cy="1465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Качественная медицина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98074" y="1545069"/>
            <a:ext cx="456669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производство белорусских лекарственных препаратов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1314" y="2804260"/>
            <a:ext cx="5132301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отечественные технологические инновации </a:t>
            </a:r>
            <a:r>
              <a:rPr lang="ru-RU" sz="2800" dirty="0" smtClean="0"/>
              <a:t>и </a:t>
            </a:r>
            <a:r>
              <a:rPr lang="ru-RU" sz="2800" dirty="0" smtClean="0"/>
              <a:t>оборудование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51313" y="4063450"/>
            <a:ext cx="5132302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работа на раннее выявление факторов риска заболеваний</a:t>
            </a:r>
            <a:endParaRPr lang="ru-RU" sz="2800" dirty="0"/>
          </a:p>
        </p:txBody>
      </p:sp>
      <p:cxnSp>
        <p:nvCxnSpPr>
          <p:cNvPr id="13" name="Прямая со стрелкой 12"/>
          <p:cNvCxnSpPr>
            <a:endCxn id="9" idx="1"/>
          </p:cNvCxnSpPr>
          <p:nvPr/>
        </p:nvCxnSpPr>
        <p:spPr>
          <a:xfrm>
            <a:off x="3341715" y="2042958"/>
            <a:ext cx="1356359" cy="45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10" idx="1"/>
          </p:cNvCxnSpPr>
          <p:nvPr/>
        </p:nvCxnSpPr>
        <p:spPr>
          <a:xfrm>
            <a:off x="3341715" y="2042958"/>
            <a:ext cx="609599" cy="12637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1" idx="1"/>
          </p:cNvCxnSpPr>
          <p:nvPr/>
        </p:nvCxnSpPr>
        <p:spPr>
          <a:xfrm>
            <a:off x="3341715" y="2042958"/>
            <a:ext cx="609598" cy="25229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3951312" y="5322639"/>
            <a:ext cx="5132303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з</a:t>
            </a:r>
            <a:r>
              <a:rPr lang="ru-RU" sz="2800" dirty="0" smtClean="0"/>
              <a:t>доровье детей</a:t>
            </a:r>
            <a:endParaRPr lang="ru-RU" sz="2800" dirty="0"/>
          </a:p>
        </p:txBody>
      </p:sp>
      <p:cxnSp>
        <p:nvCxnSpPr>
          <p:cNvPr id="22" name="Прямая со стрелкой 21"/>
          <p:cNvCxnSpPr>
            <a:endCxn id="20" idx="1"/>
          </p:cNvCxnSpPr>
          <p:nvPr/>
        </p:nvCxnSpPr>
        <p:spPr>
          <a:xfrm>
            <a:off x="3341714" y="2042958"/>
            <a:ext cx="609598" cy="37821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865" y="3840590"/>
            <a:ext cx="2381250" cy="23812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5897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29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18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0010" y="859345"/>
            <a:ext cx="10683227" cy="46238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Масштабная </a:t>
            </a:r>
            <a:r>
              <a:rPr lang="ru-RU" sz="2400" smtClean="0"/>
              <a:t>поддержка многодетных семей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40772" y="3209474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Многодетные семьи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68823" y="1962719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Семейный капитал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40772" y="1962718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Жилье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312721" y="1970982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Адресная социальная помощь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81737" y="3231377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Бесплатное питание в саду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901532" y="3204146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Налоговые вычеты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368823" y="4783505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Бесплатное питание в школе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312721" y="4806273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Оздоровление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40772" y="4486686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Льготное кредитование</a:t>
            </a:r>
            <a:endParaRPr lang="ru-RU" sz="2400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3343442" y="3720583"/>
            <a:ext cx="1497330" cy="219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0" idx="1"/>
          </p:cNvCxnSpPr>
          <p:nvPr/>
        </p:nvCxnSpPr>
        <p:spPr>
          <a:xfrm>
            <a:off x="3930528" y="2473464"/>
            <a:ext cx="910244" cy="12384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2" idx="2"/>
          </p:cNvCxnSpPr>
          <p:nvPr/>
        </p:nvCxnSpPr>
        <p:spPr>
          <a:xfrm flipH="1">
            <a:off x="6121624" y="2967683"/>
            <a:ext cx="1" cy="2364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10" idx="2"/>
          </p:cNvCxnSpPr>
          <p:nvPr/>
        </p:nvCxnSpPr>
        <p:spPr>
          <a:xfrm flipV="1">
            <a:off x="6121624" y="4214439"/>
            <a:ext cx="1" cy="2722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3930528" y="3706628"/>
            <a:ext cx="910244" cy="15946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10" idx="3"/>
          </p:cNvCxnSpPr>
          <p:nvPr/>
        </p:nvCxnSpPr>
        <p:spPr>
          <a:xfrm flipH="1">
            <a:off x="7402477" y="3706628"/>
            <a:ext cx="1494553" cy="53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7402477" y="2465200"/>
            <a:ext cx="910244" cy="12331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endCxn id="10" idx="3"/>
          </p:cNvCxnSpPr>
          <p:nvPr/>
        </p:nvCxnSpPr>
        <p:spPr>
          <a:xfrm flipH="1" flipV="1">
            <a:off x="7402477" y="3711957"/>
            <a:ext cx="910245" cy="16055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98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19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0010" y="859344"/>
            <a:ext cx="10683227" cy="6272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Для белорусов наиболее значимыми показателями высокого качества жизни являются: </a:t>
            </a:r>
            <a:endParaRPr lang="ru-RU" sz="2400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751141245"/>
              </p:ext>
            </p:extLst>
          </p:nvPr>
        </p:nvGraphicFramePr>
        <p:xfrm>
          <a:off x="931025" y="1567675"/>
          <a:ext cx="10091651" cy="515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77030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6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4" r="93573" b="8176"/>
          <a:stretch/>
        </p:blipFill>
        <p:spPr>
          <a:xfrm>
            <a:off x="11613182" y="1"/>
            <a:ext cx="587444" cy="68666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7444" y="1475116"/>
            <a:ext cx="11017111" cy="1751163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В соответствии со статьей 84 Конституции Республики Беларусь 31 марта 2023 г. Президент Республики Беларусь </a:t>
            </a:r>
            <a:r>
              <a:rPr lang="ru-RU" sz="4400" b="1" dirty="0" err="1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А.Г.Лукашенко</a:t>
            </a:r>
            <a:r>
              <a:rPr lang="ru-RU" sz="4400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 в очередной раз обратился </a:t>
            </a:r>
            <a:br>
              <a:rPr lang="ru-RU" sz="4400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</a:br>
            <a:r>
              <a:rPr lang="ru-RU" sz="4400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 ежегодным Посланием к белорусскому народу </a:t>
            </a:r>
            <a:br>
              <a:rPr lang="ru-RU" sz="4400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</a:br>
            <a:r>
              <a:rPr lang="ru-RU" sz="4400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и Национальному собранию Республики Беларусь</a:t>
            </a:r>
            <a:endParaRPr lang="ru-RU" sz="4400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4" r="93573" b="8176"/>
          <a:stretch/>
        </p:blipFill>
        <p:spPr>
          <a:xfrm>
            <a:off x="-8626" y="-8627"/>
            <a:ext cx="587444" cy="68666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1268" y="3234906"/>
            <a:ext cx="10429336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На мероприятие, которое проходило в широком формате </a:t>
            </a:r>
            <a:br>
              <a:rPr lang="ru-RU" sz="2400" dirty="0" smtClean="0"/>
            </a:br>
            <a:r>
              <a:rPr lang="ru-RU" sz="2400" dirty="0" smtClean="0"/>
              <a:t>во Дворце Республики, были приглашены более 2,5 тыс. человек: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4090" y="4183815"/>
            <a:ext cx="1991855" cy="175115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парламентарии </a:t>
            </a:r>
            <a:br>
              <a:rPr lang="ru-RU" sz="2000" dirty="0" smtClean="0"/>
            </a:br>
            <a:r>
              <a:rPr lang="ru-RU" sz="2000" dirty="0" smtClean="0"/>
              <a:t>и делегации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от </a:t>
            </a:r>
            <a:r>
              <a:rPr lang="ru-RU" sz="2000" dirty="0" smtClean="0"/>
              <a:t>областей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</a:t>
            </a:r>
            <a:r>
              <a:rPr lang="ru-RU" sz="2000" dirty="0" err="1" smtClean="0"/>
              <a:t>г.Минска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07764" y="4183815"/>
            <a:ext cx="1991856" cy="175116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высшие должностные лица страны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90063" y="4183815"/>
            <a:ext cx="1991856" cy="175116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члены правительства, руководители гос. органов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272362" y="4183815"/>
            <a:ext cx="2000480" cy="175116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представители </a:t>
            </a:r>
            <a:r>
              <a:rPr lang="ru-RU" sz="2000" dirty="0" err="1" smtClean="0"/>
              <a:t>дипломатичес</a:t>
            </a:r>
            <a:r>
              <a:rPr lang="ru-RU" sz="2000" dirty="0" smtClean="0"/>
              <a:t>-кого </a:t>
            </a:r>
            <a:r>
              <a:rPr lang="ru-RU" sz="2000" dirty="0" smtClean="0"/>
              <a:t>корпуса и международных организаций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463285" y="4183814"/>
            <a:ext cx="2000480" cy="175116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главы религиозных конфессий, парламентарии прошлых созывов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71268" y="6016924"/>
            <a:ext cx="10429336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представители реального сектора экономики, гражданского общества, </a:t>
            </a:r>
            <a:br>
              <a:rPr lang="ru-RU" sz="2400" dirty="0" smtClean="0"/>
            </a:br>
            <a:r>
              <a:rPr lang="ru-RU" sz="2400" dirty="0" smtClean="0"/>
              <a:t>а также молодежь и журналисты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52473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96004" y="-382754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4385" y="1385782"/>
            <a:ext cx="10683227" cy="7366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Факторы, которые нивелируют усилия государства по созданию благоприятных условий для роста населения: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0549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4386" y="714640"/>
            <a:ext cx="10683227" cy="40684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Вопросы демографической безопасности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4384" y="2468807"/>
            <a:ext cx="10683227" cy="1269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1. Западная мода на </a:t>
            </a:r>
            <a:r>
              <a:rPr lang="ru-RU" sz="2400" dirty="0" err="1" smtClean="0"/>
              <a:t>чайлдфри</a:t>
            </a:r>
            <a:r>
              <a:rPr lang="ru-RU" sz="2400" dirty="0" smtClean="0"/>
              <a:t>. Любая популяризация идей бездетной семейной пары в нашем информационном, культурном пространстве должна пресекаться;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54384" y="3858772"/>
            <a:ext cx="10683227" cy="1269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2. Опасная тенденция дольше пожить для себя, откладывая рождение ребенка. Парадигму такого мышления надо менять;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54384" y="5269362"/>
            <a:ext cx="10683227" cy="1269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3. Надо разрушать стереотип: либо карьера, либо семья. Сегодня в государстве созданы все условия, чтобы женщина могла реализовать себя как мама и как профессионал.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6737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21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96004" y="-382754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6169" y="1248076"/>
            <a:ext cx="5259831" cy="3617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”Культ полноценной семьи </a:t>
            </a:r>
            <a:br>
              <a:rPr lang="ru-RU" sz="2400" dirty="0" smtClean="0"/>
            </a:br>
            <a:r>
              <a:rPr lang="ru-RU" sz="2400" dirty="0" smtClean="0"/>
              <a:t>с двумя и более детьми должен быть стилем жизни белорусов. Только так мы сможем быть уверены, что следующие за нами поколения будут прирастать, а значит, крепко держать суверенитет в своих руках </a:t>
            </a:r>
            <a:br>
              <a:rPr lang="ru-RU" sz="2400" dirty="0" smtClean="0"/>
            </a:br>
            <a:r>
              <a:rPr lang="ru-RU" sz="2400" dirty="0" smtClean="0"/>
              <a:t>и гарантированно жить в мире“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4" t="2998" r="15833" b="10904"/>
          <a:stretch/>
        </p:blipFill>
        <p:spPr>
          <a:xfrm>
            <a:off x="6280912" y="1248077"/>
            <a:ext cx="5025138" cy="36176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81" y="4718699"/>
            <a:ext cx="3034405" cy="21446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637" y="5106002"/>
            <a:ext cx="1683688" cy="16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67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35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22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96004" y="-382754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641201082"/>
              </p:ext>
            </p:extLst>
          </p:nvPr>
        </p:nvGraphicFramePr>
        <p:xfrm>
          <a:off x="394392" y="2262977"/>
          <a:ext cx="5333077" cy="4458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001790" y="977684"/>
            <a:ext cx="5386634" cy="119646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СМИ, кинопроизводство, культурные проекты </a:t>
            </a:r>
            <a:br>
              <a:rPr lang="ru-RU" sz="2000" dirty="0" smtClean="0"/>
            </a:br>
            <a:r>
              <a:rPr lang="ru-RU" sz="2000" dirty="0" smtClean="0"/>
              <a:t>и др. должны работать на идею возрождения традиций классической семьи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78885" y="977685"/>
            <a:ext cx="5140024" cy="119646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По данным исследования, проведенного во II квартале 2022 г. по заказу БИСИ Центром социально-гуманитарных исследований БГЭУ, отвечая на вопрос ”Как изменится, по Вашему мнению, в ближайшие 5–6 лет форма семейно-брачных отношений белорусов?“</a:t>
            </a:r>
            <a:endParaRPr lang="ru-RU" sz="1600" dirty="0"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995810658"/>
              </p:ext>
            </p:extLst>
          </p:nvPr>
        </p:nvGraphicFramePr>
        <p:xfrm>
          <a:off x="6001790" y="2262976"/>
          <a:ext cx="5352010" cy="4458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45910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23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382754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4386" y="714640"/>
            <a:ext cx="10683227" cy="40684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Вопросы образования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385" y="1372883"/>
            <a:ext cx="10683227" cy="81009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1. Отечественное образование должно отвечать запросам белорусской экономики;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4384" y="2405329"/>
            <a:ext cx="10683227" cy="12196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2. Сохранение преемственности наших традиционных ценностей </a:t>
            </a:r>
            <a:br>
              <a:rPr lang="ru-RU" sz="2400" dirty="0" smtClean="0"/>
            </a:br>
            <a:r>
              <a:rPr lang="ru-RU" sz="2400" dirty="0" smtClean="0"/>
              <a:t>(главная – любовь к своей стране) лежит на плечах воспитателей, школьных учителей, преподавателей учреждений высшего образования.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4384" y="3847320"/>
            <a:ext cx="5099661" cy="26468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”Вся система образования должна быть устремлена в будущее, формировать работника нового типа – грамотного, гибкого, инициативного, готового жить и трудиться в открытом информационном обществе“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02119" y="3847320"/>
            <a:ext cx="58446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dirty="0" smtClean="0">
                <a:solidFill>
                  <a:srgbClr val="FF0000"/>
                </a:solidFill>
              </a:rPr>
              <a:t>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68599" y="3844711"/>
            <a:ext cx="4669012" cy="26494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ВОСПИТАТЬ ПАТРИОТА МОЖЕТ ТОЛЬКО ПАТРИОТ</a:t>
            </a:r>
          </a:p>
        </p:txBody>
      </p:sp>
    </p:spTree>
    <p:extLst>
      <p:ext uri="{BB962C8B-B14F-4D97-AF65-F5344CB8AC3E}">
        <p14:creationId xmlns:p14="http://schemas.microsoft.com/office/powerpoint/2010/main" val="3006899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29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24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382754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4386" y="747891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Результаты исследования, проведенного Институтом социологии НАН Беларуси в августе – сентябре 2022 г. ”Что значит быть патриотом?“: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397454900"/>
              </p:ext>
            </p:extLst>
          </p:nvPr>
        </p:nvGraphicFramePr>
        <p:xfrm>
          <a:off x="754386" y="1690688"/>
          <a:ext cx="10683227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83910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29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25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382754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4386" y="747891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Результаты исследования, проведенного Институтом социологии НАН Беларуси в августе – сентябре 2022 г. ”Что формирует патриотические чувства?“: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151416916"/>
              </p:ext>
            </p:extLst>
          </p:nvPr>
        </p:nvGraphicFramePr>
        <p:xfrm>
          <a:off x="754386" y="1690688"/>
          <a:ext cx="10683227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4242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26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382754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Независимая внешняя политика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4386" y="747891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Есть только один индикатор внешнеполитической самостоятельности государства – политическая воля лидера.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4386" y="1767165"/>
            <a:ext cx="10683227" cy="12420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Идет разрушение Европы. Сегодня народы Европы втянуты в безрассудную гонку вооружений, погружены в экономическую стагнацию, нравственную депрессию. Их вовлекают в конфликт с Россией, в противоборство с Китаем.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8200" y="3977932"/>
            <a:ext cx="4673138" cy="191667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”Если Европа объединится </a:t>
            </a:r>
            <a:br>
              <a:rPr lang="ru-RU" sz="2400" dirty="0" smtClean="0"/>
            </a:br>
            <a:r>
              <a:rPr lang="ru-RU" sz="2400" dirty="0" smtClean="0"/>
              <a:t>с Россией, это будет такой полюс, </a:t>
            </a:r>
            <a:br>
              <a:rPr lang="ru-RU" sz="2400" dirty="0" smtClean="0"/>
            </a:br>
            <a:r>
              <a:rPr lang="ru-RU" sz="2400" dirty="0" smtClean="0"/>
              <a:t>с которым никто не справится“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5" t="9141" r="19738" b="15781"/>
          <a:stretch/>
        </p:blipFill>
        <p:spPr>
          <a:xfrm>
            <a:off x="6095999" y="3307746"/>
            <a:ext cx="4595553" cy="325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96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7268" cy="686066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27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4317" y="-414100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Независимая внешняя политика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4385" y="620687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шесть основных фактов в качестве доказательства того, что Беларусь втягивают в войну: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385" y="1537295"/>
            <a:ext cx="4765266" cy="191667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на военные нужды только в 2023 году Польша планирует направить около 21 млрд евро (примерно 3% от ВВП), что на 70% больше, чем </a:t>
            </a:r>
          </a:p>
          <a:p>
            <a:pPr algn="ctr"/>
            <a:r>
              <a:rPr lang="ru-RU" sz="2400" dirty="0" smtClean="0"/>
              <a:t>в предшествующем 2022 году;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3475" y="3580609"/>
            <a:ext cx="3726176" cy="14266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усиленными темпами идет перевооружение армии;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52789"/>
            <a:ext cx="2087192" cy="9353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17920" y="1552789"/>
            <a:ext cx="2302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366 танков ”</a:t>
            </a:r>
            <a:r>
              <a:rPr lang="ru-RU" dirty="0" err="1" smtClean="0">
                <a:solidFill>
                  <a:schemeClr val="bg1"/>
                </a:solidFill>
              </a:rPr>
              <a:t>Абрамс</a:t>
            </a:r>
            <a:r>
              <a:rPr lang="ru-RU" dirty="0" smtClean="0">
                <a:solidFill>
                  <a:schemeClr val="bg1"/>
                </a:solidFill>
              </a:rPr>
              <a:t>“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t="24185" r="2467" b="26706"/>
          <a:stretch/>
        </p:blipFill>
        <p:spPr>
          <a:xfrm rot="21600000">
            <a:off x="6098525" y="2630238"/>
            <a:ext cx="2264079" cy="12349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17920" y="2631074"/>
            <a:ext cx="230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1000 танков ”Черная пантера“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6" r="4040" b="9742"/>
          <a:stretch/>
        </p:blipFill>
        <p:spPr>
          <a:xfrm>
            <a:off x="6095998" y="4007331"/>
            <a:ext cx="2266606" cy="12508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17920" y="4057122"/>
            <a:ext cx="230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900 самоходных гаубиц ”К9А1“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4376" y="5264910"/>
            <a:ext cx="2433147" cy="1368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1174" y="5482186"/>
            <a:ext cx="238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38 пусковых установок РCЗО ”</a:t>
            </a:r>
            <a:r>
              <a:rPr lang="ru-RU" dirty="0" err="1" smtClean="0">
                <a:solidFill>
                  <a:schemeClr val="bg1"/>
                </a:solidFill>
              </a:rPr>
              <a:t>Хаймарс</a:t>
            </a:r>
            <a:r>
              <a:rPr lang="ru-RU" dirty="0" smtClean="0">
                <a:solidFill>
                  <a:schemeClr val="bg1"/>
                </a:solidFill>
              </a:rPr>
              <a:t>“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65" y="5465560"/>
            <a:ext cx="2029587" cy="11139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56813" y="6448889"/>
            <a:ext cx="238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50 ПТРК ”</a:t>
            </a:r>
            <a:r>
              <a:rPr lang="ru-RU" dirty="0" err="1" smtClean="0">
                <a:solidFill>
                  <a:schemeClr val="bg1"/>
                </a:solidFill>
              </a:rPr>
              <a:t>Джавелин</a:t>
            </a:r>
            <a:r>
              <a:rPr lang="ru-RU" dirty="0" smtClean="0">
                <a:solidFill>
                  <a:schemeClr val="bg1"/>
                </a:solidFill>
              </a:rPr>
              <a:t>“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17929" r="7163" b="9726"/>
          <a:stretch/>
        </p:blipFill>
        <p:spPr>
          <a:xfrm>
            <a:off x="758735" y="5414566"/>
            <a:ext cx="2266606" cy="11649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5265" y="6491331"/>
            <a:ext cx="284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1,5 тысячи БМП ”Барсук“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23" name="Прямая со стрелкой 22"/>
          <p:cNvCxnSpPr>
            <a:stCxn id="9" idx="3"/>
            <a:endCxn id="10" idx="1"/>
          </p:cNvCxnSpPr>
          <p:nvPr/>
        </p:nvCxnSpPr>
        <p:spPr>
          <a:xfrm flipV="1">
            <a:off x="5519651" y="2020445"/>
            <a:ext cx="576348" cy="22735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9" idx="3"/>
            <a:endCxn id="12" idx="1"/>
          </p:cNvCxnSpPr>
          <p:nvPr/>
        </p:nvCxnSpPr>
        <p:spPr>
          <a:xfrm flipV="1">
            <a:off x="5519651" y="3247715"/>
            <a:ext cx="578874" cy="10462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14" idx="1"/>
          </p:cNvCxnSpPr>
          <p:nvPr/>
        </p:nvCxnSpPr>
        <p:spPr>
          <a:xfrm>
            <a:off x="5519651" y="4293946"/>
            <a:ext cx="576347" cy="338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9" idx="3"/>
            <a:endCxn id="16" idx="3"/>
          </p:cNvCxnSpPr>
          <p:nvPr/>
        </p:nvCxnSpPr>
        <p:spPr>
          <a:xfrm>
            <a:off x="5519651" y="4293947"/>
            <a:ext cx="464725" cy="16552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18" idx="0"/>
          </p:cNvCxnSpPr>
          <p:nvPr/>
        </p:nvCxnSpPr>
        <p:spPr>
          <a:xfrm>
            <a:off x="3656563" y="5007284"/>
            <a:ext cx="848296" cy="4582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endCxn id="20" idx="0"/>
          </p:cNvCxnSpPr>
          <p:nvPr/>
        </p:nvCxnSpPr>
        <p:spPr>
          <a:xfrm flipH="1">
            <a:off x="1892038" y="5007284"/>
            <a:ext cx="1764525" cy="4072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409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7268" cy="686066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28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4317" y="-414100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Независимая внешняя политика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4385" y="620687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шесть основных фактов в качестве доказательства того, что Беларусь втягивают в войну: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384" y="1537294"/>
            <a:ext cx="5097775" cy="247775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принято решение об увеличении численности вооруженных сил до 300 тысяч человек к 2035 году, то есть практически в два раза больше, чем Польша располагает сегодня;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392487" y="1555377"/>
            <a:ext cx="5045125" cy="245967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ускоренными темпами идет переброска войск НАТО на восток. Группировка насчитывает более </a:t>
            </a:r>
            <a:br>
              <a:rPr lang="ru-RU" sz="2400" dirty="0" smtClean="0"/>
            </a:br>
            <a:r>
              <a:rPr lang="ru-RU" sz="2400" dirty="0" smtClean="0"/>
              <a:t>21 тысячи военнослужащих, две с половиной сотни танков, почти 500 бронемашин, около 150 самолетов и вертолетов;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54384" y="4198978"/>
            <a:ext cx="5097775" cy="247775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полным ходом идет формирование полков, хоругвей, легионов для последующего переворота в Беларуси;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392487" y="4198977"/>
            <a:ext cx="5071449" cy="247775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одновременно готовят и забрасывают террористов в нашу страну для проведения диверсий и актов устрашения. Пытаются создать подпольные экстремистские ячейки для координации протестной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115316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29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7444" y="78653"/>
            <a:ext cx="11017111" cy="572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Независимая внешняя политика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4385" y="730251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Приоритет во внешней торговле мы отдаем стратегическим партнерам </a:t>
            </a:r>
            <a:br>
              <a:rPr lang="ru-RU" sz="2400" dirty="0" smtClean="0"/>
            </a:br>
            <a:r>
              <a:rPr lang="ru-RU" sz="2400" dirty="0" smtClean="0"/>
              <a:t>и союзникам – прежде всего России и Китаю.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79671" y="1794448"/>
            <a:ext cx="3183774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Экспорт товаров: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72740" y="2865377"/>
            <a:ext cx="3183774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РОССИЯ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18713" y="2863679"/>
            <a:ext cx="3183774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КИТАЙ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72740" y="4164933"/>
            <a:ext cx="3183774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23 млрд долларов США (товары)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72740" y="5273297"/>
            <a:ext cx="3183774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50 млрд долларов США (товары и услуги)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018713" y="4164933"/>
            <a:ext cx="3183774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1,6 млрд долларов США</a:t>
            </a:r>
          </a:p>
        </p:txBody>
      </p:sp>
      <p:cxnSp>
        <p:nvCxnSpPr>
          <p:cNvPr id="18" name="Прямая со стрелкой 17"/>
          <p:cNvCxnSpPr>
            <a:endCxn id="9" idx="0"/>
          </p:cNvCxnSpPr>
          <p:nvPr/>
        </p:nvCxnSpPr>
        <p:spPr>
          <a:xfrm flipH="1">
            <a:off x="3064627" y="2584412"/>
            <a:ext cx="2820784" cy="2809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8" idx="2"/>
            <a:endCxn id="10" idx="0"/>
          </p:cNvCxnSpPr>
          <p:nvPr/>
        </p:nvCxnSpPr>
        <p:spPr>
          <a:xfrm>
            <a:off x="5871558" y="2584412"/>
            <a:ext cx="2739042" cy="2792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9" idx="2"/>
            <a:endCxn id="12" idx="0"/>
          </p:cNvCxnSpPr>
          <p:nvPr/>
        </p:nvCxnSpPr>
        <p:spPr>
          <a:xfrm>
            <a:off x="3064627" y="3655341"/>
            <a:ext cx="0" cy="5095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0" idx="2"/>
            <a:endCxn id="15" idx="0"/>
          </p:cNvCxnSpPr>
          <p:nvPr/>
        </p:nvCxnSpPr>
        <p:spPr>
          <a:xfrm>
            <a:off x="8610600" y="3653643"/>
            <a:ext cx="0" cy="5112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064627" y="4954897"/>
            <a:ext cx="0" cy="318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6215149" y="5265209"/>
            <a:ext cx="4790901" cy="12565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Количество резидентов индустриального парка ”Великий камень“ перевалило за сотню</a:t>
            </a:r>
          </a:p>
        </p:txBody>
      </p:sp>
      <p:cxnSp>
        <p:nvCxnSpPr>
          <p:cNvPr id="30" name="Прямая со стрелкой 29"/>
          <p:cNvCxnSpPr>
            <a:stCxn id="15" idx="2"/>
            <a:endCxn id="29" idx="0"/>
          </p:cNvCxnSpPr>
          <p:nvPr/>
        </p:nvCxnSpPr>
        <p:spPr>
          <a:xfrm>
            <a:off x="8610600" y="4954897"/>
            <a:ext cx="0" cy="3103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509" r="291" b="17782"/>
          <a:stretch/>
        </p:blipFill>
        <p:spPr>
          <a:xfrm>
            <a:off x="2201763" y="1701400"/>
            <a:ext cx="1470386" cy="98894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5091" r="2438" b="5333"/>
          <a:stretch/>
        </p:blipFill>
        <p:spPr>
          <a:xfrm>
            <a:off x="8070967" y="1659618"/>
            <a:ext cx="1478982" cy="99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07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3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7444" y="-60475"/>
            <a:ext cx="11017111" cy="1751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Ежегодное Послание Президента к белорусскому народу </a:t>
            </a:r>
          </a:p>
          <a:p>
            <a:pPr algn="ctr"/>
            <a:r>
              <a:rPr lang="ru-RU" sz="3600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и Национальному собранию – не просто реализация конституционной нормы, это политический диалог, в котором участвуют все</a:t>
            </a:r>
            <a:endParaRPr lang="ru-RU" sz="3600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45380" y="2055814"/>
            <a:ext cx="5608420" cy="38433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 центре решений, которые принимаем, – стремление к сохранению мира, созидание во благо будущего Беларуси, социальная справедливость. Это наши демократические ценности, истинные ценности! Это основа нашей национальной идеи, которую рельефно определило нынешнее время.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4" t="-8375" r="2879" b="8375"/>
          <a:stretch/>
        </p:blipFill>
        <p:spPr>
          <a:xfrm>
            <a:off x="733731" y="2055814"/>
            <a:ext cx="4904693" cy="33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5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30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7444" y="78653"/>
            <a:ext cx="11017111" cy="572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Независимая внешняя политика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4384" y="953910"/>
            <a:ext cx="5097775" cy="54884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Беларусь открыта для всякого диалога, в том числе с нашими соседями, европейцами. Мы готовы сотрудничать и делать все то, что возможно в нынешних условиях. Потому что Беларусь – это Европа. Это ее географический центр. Отгородиться от нас не удастся никакими заборами с колючей проволокой ни полякам, ни литовцам, ни латышам. Но нам нужна новая Европа, по-настоящему независимая, добрососедская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3976" r="23873" b="7650"/>
          <a:stretch/>
        </p:blipFill>
        <p:spPr>
          <a:xfrm>
            <a:off x="6442363" y="1698925"/>
            <a:ext cx="4630189" cy="399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3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31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7444" y="78653"/>
            <a:ext cx="11017111" cy="572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Обороноспособность и безопасность государства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4385" y="730251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Чем больше мы хотим жить в мирном суверенном государстве – тем сильнее мы должны быть.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385" y="2062483"/>
            <a:ext cx="5097775" cy="3609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”Мы не планируем ни на кого нападать, не хотим ни с кем воевать. Не хотим. Мы до сих пор еще не захоронили последнего солдата и мирного жителя, которых потеряли в годы Великой Отечественной. И всем сердцем хотим, чтобы эта война осталась последней в истории нашей земли“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86" y="4552120"/>
            <a:ext cx="3360421" cy="22402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30" y="1690688"/>
            <a:ext cx="4180534" cy="27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5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32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7444" y="78653"/>
            <a:ext cx="11017111" cy="572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Обороноспособность и безопасность государства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4385" y="730251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Любое посягательство на суверенную территорию Беларуси, нашу военную и гражданскую инфраструктуру получит немедленный ответ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385" y="1762181"/>
            <a:ext cx="4266501" cy="25783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”Мы должны быть готовы нанести неприемлемый ущерб агрессорам. Если они будут знать, что ответ будет таким, который им неприемлем, они никогда сюда не ступят. </a:t>
            </a:r>
            <a:br>
              <a:rPr lang="ru-RU" sz="2400" dirty="0" smtClean="0"/>
            </a:br>
            <a:r>
              <a:rPr lang="ru-RU" sz="2400" dirty="0" smtClean="0"/>
              <a:t>У нас для этого все есть“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22" y="1762181"/>
            <a:ext cx="3012227" cy="21321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385" y="1764248"/>
            <a:ext cx="3012227" cy="21300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4"/>
          <a:stretch/>
        </p:blipFill>
        <p:spPr>
          <a:xfrm>
            <a:off x="5222188" y="4118224"/>
            <a:ext cx="3007061" cy="22381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551" y="4118224"/>
            <a:ext cx="3007061" cy="22381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606" y="4582472"/>
            <a:ext cx="2154058" cy="21540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7960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33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7444" y="78653"/>
            <a:ext cx="11017111" cy="572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Обороноспособность и безопасность государства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4385" y="730251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Президентом поручено всем силовым ведомствам страны сохранить мир на белорусской земле, чего бы это ни стоило.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385" y="2062483"/>
            <a:ext cx="10683227" cy="164499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 целях предотвращения возможных провокаций со стороны украинских националистов для прикрытия государственной границы на южное направление выведена часть сил специальных операций и другие подразделения белорусской армии.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45524" y="4552528"/>
            <a:ext cx="2811775" cy="14714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Развитие территориальной обороны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64579" y="4001058"/>
            <a:ext cx="6224847" cy="111956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создан механизм формирования народного ополчения;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64579" y="5343617"/>
            <a:ext cx="6224847" cy="111956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каждый должен научиться держать в руках ружье, чтобы уметь защитить мир на своей земле.</a:t>
            </a:r>
          </a:p>
        </p:txBody>
      </p:sp>
      <p:cxnSp>
        <p:nvCxnSpPr>
          <p:cNvPr id="14" name="Прямая со стрелкой 13"/>
          <p:cNvCxnSpPr>
            <a:endCxn id="10" idx="1"/>
          </p:cNvCxnSpPr>
          <p:nvPr/>
        </p:nvCxnSpPr>
        <p:spPr>
          <a:xfrm flipV="1">
            <a:off x="4057299" y="4560841"/>
            <a:ext cx="707280" cy="7274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057299" y="5325495"/>
            <a:ext cx="707280" cy="5779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54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34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87444" y="257656"/>
            <a:ext cx="11017111" cy="23135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ПОСЛАНИЕ ПРЕЗИДЕНТА РЕСПУБЛИКИ БЕЛАРУСЬ А.Г.ЛУКАШЕНКО БЕЛОРУССКОМУ НАРОДУ </a:t>
            </a:r>
            <a:b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</a:br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И НАЦИОНАЛЬНОМУ СОБРАНИЮ </a:t>
            </a:r>
            <a:b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</a:br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РЕСПУБЛИКИ БЕЛАРУСЬ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9199" y="2746573"/>
            <a:ext cx="5363783" cy="3609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”Беларусь – это наша земля. Только мы сами знаем, </a:t>
            </a:r>
            <a:br>
              <a:rPr lang="ru-RU" sz="2800" dirty="0" smtClean="0"/>
            </a:br>
            <a:r>
              <a:rPr lang="ru-RU" sz="2800" dirty="0" smtClean="0"/>
              <a:t>как должна развиваться Беларусь, только мы определяем и будем определять стратегию этого развития, только мы несем реальную ответственность </a:t>
            </a:r>
            <a:br>
              <a:rPr lang="ru-RU" sz="2800" dirty="0" smtClean="0"/>
            </a:br>
            <a:r>
              <a:rPr lang="ru-RU" sz="2800" dirty="0" smtClean="0"/>
              <a:t>за свое будущее“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 t="668" r="23460" b="8017"/>
          <a:stretch/>
        </p:blipFill>
        <p:spPr>
          <a:xfrm>
            <a:off x="6855927" y="2746574"/>
            <a:ext cx="4129379" cy="360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90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4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7444" y="-60475"/>
            <a:ext cx="11017111" cy="1751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Главная тема мероприятия – условия сохранения суверенитета и независимости.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4464" y="1751162"/>
            <a:ext cx="10429336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Глава государства сделал акцент на следующих основных тематических блоках: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31789" y="3031943"/>
            <a:ext cx="4212799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народное единство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31789" y="3985393"/>
            <a:ext cx="4212800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историческая память и национальные традиции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31788" y="4898991"/>
            <a:ext cx="4212801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экономика и развитие страны в </a:t>
            </a:r>
            <a:r>
              <a:rPr lang="ru-RU" sz="2400" dirty="0" err="1" smtClean="0"/>
              <a:t>санкционных</a:t>
            </a:r>
            <a:r>
              <a:rPr lang="ru-RU" sz="2400" dirty="0" smtClean="0"/>
              <a:t> условиях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46394" y="3031943"/>
            <a:ext cx="4212799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социальная справедливость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646394" y="3985393"/>
            <a:ext cx="4212800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независимая внешняя политика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646393" y="4898991"/>
            <a:ext cx="4212801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обороноспособность </a:t>
            </a:r>
            <a:br>
              <a:rPr lang="ru-RU" sz="2400" dirty="0" smtClean="0"/>
            </a:br>
            <a:r>
              <a:rPr lang="ru-RU" sz="2400" dirty="0" smtClean="0"/>
              <a:t>и безопасность государства</a:t>
            </a:r>
            <a:endParaRPr lang="ru-RU" sz="24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6085138" y="2505434"/>
            <a:ext cx="12652" cy="314782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5544588" y="3411505"/>
            <a:ext cx="59454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5531936" y="4364955"/>
            <a:ext cx="59454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5544588" y="5278553"/>
            <a:ext cx="59454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12" idx="1"/>
          </p:cNvCxnSpPr>
          <p:nvPr/>
        </p:nvCxnSpPr>
        <p:spPr>
          <a:xfrm>
            <a:off x="6114147" y="4364955"/>
            <a:ext cx="532247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6130506" y="3396690"/>
            <a:ext cx="507262" cy="123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6139132" y="5272364"/>
            <a:ext cx="507262" cy="61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22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5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7444" y="-60475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Особое внимание было уделено событиям украинского конфликта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35172" y="2128002"/>
            <a:ext cx="5608420" cy="38433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Усилиями Соединенных Штатов </a:t>
            </a:r>
            <a:br>
              <a:rPr lang="ru-RU" sz="2400" dirty="0" smtClean="0"/>
            </a:br>
            <a:r>
              <a:rPr lang="ru-RU" sz="2400" dirty="0" smtClean="0"/>
              <a:t>и их сателлитов в родной нам стране развязана полномасштабная война </a:t>
            </a:r>
            <a:br>
              <a:rPr lang="ru-RU" sz="2400" dirty="0" smtClean="0"/>
            </a:br>
            <a:r>
              <a:rPr lang="ru-RU" sz="2400" dirty="0" smtClean="0"/>
              <a:t>”до последнего украинца“, в результате которой только в течение года погибло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 </a:t>
            </a:r>
            <a:r>
              <a:rPr lang="ru-RU" sz="2400" dirty="0" smtClean="0"/>
              <a:t>искалечено около полумиллиона человек с обеих сторон! Миллионы стали беженцами. На горизонте в результате замаячила третья мировая с ядерными пожарами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01" y="1180774"/>
            <a:ext cx="4057386" cy="27054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09" y="3978691"/>
            <a:ext cx="4971770" cy="279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66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6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СУВЕРЕНИТЕТ РЕСПУБЛИКИ БЕЛАРУСЬ 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9917" y="4504742"/>
            <a:ext cx="4139853" cy="235325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”Они хотят политических изменений, но уже с ружьем в руках, прийти к нам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 </a:t>
            </a:r>
            <a:r>
              <a:rPr lang="ru-RU" sz="2400" dirty="0" smtClean="0"/>
              <a:t>осуществить эти политические изменения“, – заявил Президент.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9918" y="852467"/>
            <a:ext cx="4139853" cy="35721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”Суверенитет означает, что только мы, граждане Беларуси, имеем право говорить о своих национальных интересах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 </a:t>
            </a:r>
            <a:r>
              <a:rPr lang="ru-RU" sz="2400" dirty="0" smtClean="0"/>
              <a:t>определять национальные идеи дальнейшего развития на территории собственного государства“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89" y="852467"/>
            <a:ext cx="4142827" cy="28205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21" y="3942002"/>
            <a:ext cx="4141495" cy="28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0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7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НАРОДНОЕ ЕДИНСТВО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9887" y="879185"/>
            <a:ext cx="10674915" cy="6919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ПЕРВОЕ УСЛОВИЕ СОХРАНЕНИЯ СУВЕРЕНИТЕТА И НЕЗАВИСИМОСТИ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1863957"/>
            <a:ext cx="4139853" cy="48575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”Большинством в прошлом году на конституционном уровне мы определили ряд новых стратегических направлений. Причем сохранили преемственность политических традиций.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Это </a:t>
            </a:r>
            <a:r>
              <a:rPr lang="ru-RU" sz="2400" dirty="0" smtClean="0"/>
              <a:t>важнейшее достижение истории нашей государственности…Такого единодушия наша история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не </a:t>
            </a:r>
            <a:r>
              <a:rPr lang="ru-RU" sz="2400" dirty="0" smtClean="0"/>
              <a:t>знала“, – подчеркнул Глава государства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59" y="2085165"/>
            <a:ext cx="5001828" cy="432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91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8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Историческая память и национальные традиции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6635" y="879185"/>
            <a:ext cx="10674915" cy="10805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Истоки белорусской государственности – это фундамент нашего суверенитета.</a:t>
            </a:r>
          </a:p>
          <a:p>
            <a:pPr algn="ctr"/>
            <a:r>
              <a:rPr lang="ru-RU" sz="2400" u="sng" dirty="0" smtClean="0"/>
              <a:t>Основные акценты в вопросе сохранения нашей государственности и суверенитета:</a:t>
            </a:r>
            <a:endParaRPr lang="ru-RU" sz="2400" u="sng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96635" y="2204747"/>
            <a:ext cx="10674915" cy="11037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1. Белорусская нация формировалась на стыке западной и восточнославянской цивилизаций, на основе христианства, но при подавляющем преимуществе православия;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96634" y="3553502"/>
            <a:ext cx="10674915" cy="11037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2. Белорусская государственность изначально формировалась на основе традиций народовластия. Наши демократические традиции имеют тысячелетнюю историю;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96634" y="4954926"/>
            <a:ext cx="10674915" cy="11037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3. Белорусское государство также является полноправным преемником исторического наследия Древней Руси. Великое Княжество Литовское было также русским – это значит, что восточнославянским, то есть нашим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15595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Историческая память и национальные традиции</a:t>
            </a:r>
            <a:endParaRPr lang="ru-RU" b="1" dirty="0">
              <a:ln w="28575">
                <a:solidFill>
                  <a:srgbClr val="FFC000"/>
                </a:solidFill>
                <a:prstDash val="solid"/>
              </a:ln>
              <a:noFill/>
              <a:latin typeface="Bahnschrift Condensed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8199" y="998113"/>
            <a:ext cx="10674915" cy="11037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4. В историческом прошлом – истоки белорусской веротерпимости и уважения к другим народам;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38198" y="2280474"/>
            <a:ext cx="10674915" cy="11037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5. Мы слишком романтизировали такие периоды, как ВКЛ и Речь </a:t>
            </a:r>
            <a:r>
              <a:rPr lang="ru-RU" sz="2400" dirty="0" err="1" smtClean="0"/>
              <a:t>Посполитая</a:t>
            </a:r>
            <a:r>
              <a:rPr lang="ru-RU" sz="2400" dirty="0" smtClean="0"/>
              <a:t>.  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19404" y="3700069"/>
            <a:ext cx="5893709" cy="274784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”В определенной мере Год мира и созидания должен стать продолжением основной идеи Года исторической памяти. Потому что мир на земле немыслим без исторической памяти, а созидание – это преемственность исторического пути,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это </a:t>
            </a:r>
            <a:r>
              <a:rPr lang="ru-RU" sz="2400" dirty="0" smtClean="0"/>
              <a:t>шаг в будущее“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9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91" y="3652157"/>
            <a:ext cx="2653145" cy="32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10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2228</Words>
  <Application>Microsoft Office PowerPoint</Application>
  <PresentationFormat>Широкоэкранный</PresentationFormat>
  <Paragraphs>210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Bahnschrift Condensed</vt:lpstr>
      <vt:lpstr>Calibri</vt:lpstr>
      <vt:lpstr>Calibri Light</vt:lpstr>
      <vt:lpstr>Тема Office</vt:lpstr>
      <vt:lpstr>КЛЮЧЕВЫЕ АСПЕКТЫ ПОСЛАНИЯ  ПРЕЗИДЕНТА РЕСПУБЛИКИ БЕЛАРУСЬ А.Г.ЛУКАШЕНКО БЕЛОРУССКОМУ НАРОДУ И НАЦИОНАЛЬНОМУ СОБРАНИЮ     РЕСПУБЛИКИ БЕЛАРУСЬ</vt:lpstr>
      <vt:lpstr>В соответствии со статьей 84 Конституции Республики Беларусь 31 марта 2023 г. Президент Республики Беларусь А.Г.Лукашенко в очередной раз обратился  с ежегодным Посланием к белорусскому народу  и Национальному собранию Республики Беларусь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Управление идеологии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Святослав</dc:creator>
  <cp:lastModifiedBy>Святослав</cp:lastModifiedBy>
  <cp:revision>83</cp:revision>
  <dcterms:created xsi:type="dcterms:W3CDTF">2023-04-11T04:55:28Z</dcterms:created>
  <dcterms:modified xsi:type="dcterms:W3CDTF">2023-04-12T11:43:23Z</dcterms:modified>
</cp:coreProperties>
</file>